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4"/>
  </p:handoutMasterIdLst>
  <p:sldIdLst>
    <p:sldId id="281" r:id="rId2"/>
    <p:sldId id="282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5" r:id="rId21"/>
    <p:sldId id="276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Espanh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EEF-8123-F11FBAB429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EEF-8123-F11FBAB429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FF-4EEF-8123-F11FBAB429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DFF-4EEF-8123-F11FBAB4291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FF-4EEF-8123-F11FBAB42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Universitat Jaume I (UJI)</c:v>
                </c:pt>
                <c:pt idx="1">
                  <c:v>Consejo Superior de Investigaciones Científicas (CSIC)</c:v>
                </c:pt>
                <c:pt idx="2">
                  <c:v>Universidad de Valencia (UV)</c:v>
                </c:pt>
                <c:pt idx="3">
                  <c:v>Universitat Autònoma de Barcelona (UAB)</c:v>
                </c:pt>
                <c:pt idx="4">
                  <c:v>Universidade de Cádiz (UCA)</c:v>
                </c:pt>
                <c:pt idx="5">
                  <c:v>Universidad de Salamanca (USAL)</c:v>
                </c:pt>
                <c:pt idx="6">
                  <c:v>Universitat de Barcelona (Ub)</c:v>
                </c:pt>
                <c:pt idx="7">
                  <c:v>Universidad de Alicante (UA)</c:v>
                </c:pt>
                <c:pt idx="8">
                  <c:v>Universitat Politècnica de Catalunya (UPC)</c:v>
                </c:pt>
                <c:pt idx="9">
                  <c:v>Universidad de Granada (UGR)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126</c:v>
                </c:pt>
                <c:pt idx="1">
                  <c:v>84</c:v>
                </c:pt>
                <c:pt idx="2">
                  <c:v>31</c:v>
                </c:pt>
                <c:pt idx="3">
                  <c:v>27</c:v>
                </c:pt>
                <c:pt idx="4">
                  <c:v>23</c:v>
                </c:pt>
                <c:pt idx="5">
                  <c:v>23</c:v>
                </c:pt>
                <c:pt idx="6">
                  <c:v>20</c:v>
                </c:pt>
                <c:pt idx="7">
                  <c:v>17</c:v>
                </c:pt>
                <c:pt idx="8">
                  <c:v>16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6-4399-AD8D-53171E797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Nottingham'!$B$18:$B$27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Nottingham'!$C$18:$C$27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9-4668-B476-110431C7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Jaume I'!$B$18:$B$27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Jaume I'!$C$18:$C$27</c:f>
              <c:numCache>
                <c:formatCode>General</c:formatCode>
                <c:ptCount val="10"/>
                <c:pt idx="0">
                  <c:v>7</c:v>
                </c:pt>
                <c:pt idx="1">
                  <c:v>13</c:v>
                </c:pt>
                <c:pt idx="2">
                  <c:v>17</c:v>
                </c:pt>
                <c:pt idx="3">
                  <c:v>8</c:v>
                </c:pt>
                <c:pt idx="4">
                  <c:v>8</c:v>
                </c:pt>
                <c:pt idx="5">
                  <c:v>6</c:v>
                </c:pt>
                <c:pt idx="6">
                  <c:v>9</c:v>
                </c:pt>
                <c:pt idx="7">
                  <c:v>7</c:v>
                </c:pt>
                <c:pt idx="8">
                  <c:v>2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CB-48CC-B2D9-43E15E401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engineering</c:v>
                </c:pt>
                <c:pt idx="3">
                  <c:v>chemistry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cell biology</c:v>
                </c:pt>
                <c:pt idx="7">
                  <c:v>environmental sciences &amp; ecology</c:v>
                </c:pt>
                <c:pt idx="8">
                  <c:v>optics</c:v>
                </c:pt>
                <c:pt idx="9">
                  <c:v>astronomy &amp; astrophysics</c:v>
                </c:pt>
              </c:strCache>
            </c:strRef>
          </c:cat>
          <c:val>
            <c:numRef>
              <c:f>'Univ Nottingham'!$H$18:$H$27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4-4B0B-A733-4DF36750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Jaume I'!$G$18:$G$27</c:f>
              <c:strCache>
                <c:ptCount val="10"/>
                <c:pt idx="0">
                  <c:v>chemistry</c:v>
                </c:pt>
                <c:pt idx="1">
                  <c:v>physics</c:v>
                </c:pt>
                <c:pt idx="2">
                  <c:v>materials science</c:v>
                </c:pt>
                <c:pt idx="3">
                  <c:v>science &amp; technology - other topics</c:v>
                </c:pt>
                <c:pt idx="4">
                  <c:v>electrochemistry</c:v>
                </c:pt>
                <c:pt idx="5">
                  <c:v>crystallography</c:v>
                </c:pt>
                <c:pt idx="6">
                  <c:v>metallurgy &amp; metallurgical engineering</c:v>
                </c:pt>
                <c:pt idx="7">
                  <c:v>engineering</c:v>
                </c:pt>
                <c:pt idx="8">
                  <c:v>energy &amp; fuels</c:v>
                </c:pt>
                <c:pt idx="9">
                  <c:v>mathematics</c:v>
                </c:pt>
              </c:strCache>
            </c:strRef>
          </c:cat>
          <c:val>
            <c:numRef>
              <c:f>'Univ Jaume I'!$H$18:$H$27</c:f>
              <c:numCache>
                <c:formatCode>General</c:formatCode>
                <c:ptCount val="10"/>
                <c:pt idx="0">
                  <c:v>82</c:v>
                </c:pt>
                <c:pt idx="1">
                  <c:v>46</c:v>
                </c:pt>
                <c:pt idx="2">
                  <c:v>44</c:v>
                </c:pt>
                <c:pt idx="3">
                  <c:v>23</c:v>
                </c:pt>
                <c:pt idx="4">
                  <c:v>7</c:v>
                </c:pt>
                <c:pt idx="5">
                  <c:v>6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7B-4307-BB89-ECBA5B934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Nottingham'!$L$17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Nottingham'!$K$18:$K$27</c:f>
              <c:strCache>
                <c:ptCount val="10"/>
                <c:pt idx="0">
                  <c:v>Henini, M</c:v>
                </c:pt>
                <c:pt idx="1">
                  <c:v>Gobato, YG</c:v>
                </c:pt>
                <c:pt idx="2">
                  <c:v>Brasil, MJSP</c:v>
                </c:pt>
                <c:pt idx="3">
                  <c:v>Galeti, HVA</c:v>
                </c:pt>
                <c:pt idx="4">
                  <c:v>Gordo, VO</c:v>
                </c:pt>
                <c:pt idx="5">
                  <c:v>Marques, GE</c:v>
                </c:pt>
                <c:pt idx="6">
                  <c:v>Taylor, D</c:v>
                </c:pt>
                <c:pt idx="7">
                  <c:v>Lopez-Richard, V</c:v>
                </c:pt>
                <c:pt idx="8">
                  <c:v>Orlita, M</c:v>
                </c:pt>
                <c:pt idx="9">
                  <c:v>Airey, RJ</c:v>
                </c:pt>
              </c:strCache>
            </c:strRef>
          </c:cat>
          <c:val>
            <c:numRef>
              <c:f>'Univ Nottingham'!$L$18:$L$27</c:f>
              <c:numCache>
                <c:formatCode>General</c:formatCode>
                <c:ptCount val="10"/>
                <c:pt idx="0">
                  <c:v>32</c:v>
                </c:pt>
                <c:pt idx="1">
                  <c:v>31</c:v>
                </c:pt>
                <c:pt idx="2">
                  <c:v>17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B-4672-946D-2C59EADF9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Jaume I'!$L$17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Jaume I'!$K$18:$K$27</c:f>
              <c:strCache>
                <c:ptCount val="10"/>
                <c:pt idx="0">
                  <c:v>LONGO, E</c:v>
                </c:pt>
                <c:pt idx="1">
                  <c:v>Andres, J</c:v>
                </c:pt>
                <c:pt idx="2">
                  <c:v>Gracia, L</c:v>
                </c:pt>
                <c:pt idx="3">
                  <c:v>Beltran, A</c:v>
                </c:pt>
                <c:pt idx="4">
                  <c:v>VARELA, JA</c:v>
                </c:pt>
                <c:pt idx="5">
                  <c:v>Leite, ER</c:v>
                </c:pt>
                <c:pt idx="6">
                  <c:v>Sambrano, JR</c:v>
                </c:pt>
                <c:pt idx="7">
                  <c:v>Bisquert, J</c:v>
                </c:pt>
                <c:pt idx="8">
                  <c:v>Garcia-Belmonte, G</c:v>
                </c:pt>
                <c:pt idx="9">
                  <c:v>Cavalcante, LS</c:v>
                </c:pt>
              </c:strCache>
            </c:strRef>
          </c:cat>
          <c:val>
            <c:numRef>
              <c:f>'Univ Jaume I'!$L$18:$L$27</c:f>
              <c:numCache>
                <c:formatCode>General</c:formatCode>
                <c:ptCount val="10"/>
                <c:pt idx="0">
                  <c:v>105</c:v>
                </c:pt>
                <c:pt idx="1">
                  <c:v>98</c:v>
                </c:pt>
                <c:pt idx="2">
                  <c:v>39</c:v>
                </c:pt>
                <c:pt idx="3">
                  <c:v>31</c:v>
                </c:pt>
                <c:pt idx="4">
                  <c:v>20</c:v>
                </c:pt>
                <c:pt idx="5">
                  <c:v>16</c:v>
                </c:pt>
                <c:pt idx="6">
                  <c:v>16</c:v>
                </c:pt>
                <c:pt idx="7">
                  <c:v>15</c:v>
                </c:pt>
                <c:pt idx="8">
                  <c:v>15</c:v>
                </c:pt>
                <c:pt idx="9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8-48F0-910E-037C5FB5A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Cambridge'!$B$18:$B$27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Cambridge'!$C$18:$C$27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6D-4BA6-8563-4FCC59100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CSIC!$B$18:$B$27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CSIC!$C$18:$C$27</c:f>
              <c:numCache>
                <c:formatCode>General</c:formatCode>
                <c:ptCount val="10"/>
                <c:pt idx="0">
                  <c:v>3</c:v>
                </c:pt>
                <c:pt idx="1">
                  <c:v>7</c:v>
                </c:pt>
                <c:pt idx="2">
                  <c:v>10</c:v>
                </c:pt>
                <c:pt idx="3">
                  <c:v>8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7</c:v>
                </c:pt>
                <c:pt idx="8">
                  <c:v>3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84-41EB-A629-E768B7AAD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Cambridge'!$G$18:$G$27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cell biology</c:v>
                </c:pt>
                <c:pt idx="4">
                  <c:v>environmental sciences &amp; ecology</c:v>
                </c:pt>
                <c:pt idx="5">
                  <c:v>metallurgy &amp; metallurgical engineering</c:v>
                </c:pt>
                <c:pt idx="6">
                  <c:v>psychology</c:v>
                </c:pt>
                <c:pt idx="7">
                  <c:v>biochemistry &amp; molecular biology</c:v>
                </c:pt>
                <c:pt idx="8">
                  <c:v>engineering</c:v>
                </c:pt>
                <c:pt idx="9">
                  <c:v>evolutionary biology</c:v>
                </c:pt>
              </c:strCache>
            </c:strRef>
          </c:cat>
          <c:val>
            <c:numRef>
              <c:f>'Univ Cambridge'!$H$18:$H$27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7-4C0E-81D2-DA99D7FA7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C5-4B3E-9913-8EC08177788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C5-4B3E-9913-8EC08177788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6C5-4B3E-9913-8EC08177788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6C5-4B3E-9913-8EC081777883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6C5-4B3E-9913-8EC081777883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6C5-4B3E-9913-8EC081777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CSIC!$G$18:$G$27</c:f>
              <c:strCache>
                <c:ptCount val="10"/>
                <c:pt idx="0">
                  <c:v>chemistry</c:v>
                </c:pt>
                <c:pt idx="1">
                  <c:v>biotechnology &amp; applied microbiology</c:v>
                </c:pt>
                <c:pt idx="2">
                  <c:v>environmental sciences &amp; ecology</c:v>
                </c:pt>
                <c:pt idx="3">
                  <c:v>materials science</c:v>
                </c:pt>
                <c:pt idx="4">
                  <c:v>engineering</c:v>
                </c:pt>
                <c:pt idx="5">
                  <c:v>biochemistry &amp; molecular biology</c:v>
                </c:pt>
                <c:pt idx="6">
                  <c:v>physics</c:v>
                </c:pt>
                <c:pt idx="7">
                  <c:v>microbiology</c:v>
                </c:pt>
                <c:pt idx="8">
                  <c:v>metallurgy &amp; metallurgical engineering</c:v>
                </c:pt>
                <c:pt idx="9">
                  <c:v>science &amp; technology - other topics</c:v>
                </c:pt>
              </c:strCache>
            </c:strRef>
          </c:cat>
          <c:val>
            <c:numRef>
              <c:f>CSIC!$H$18:$H$27</c:f>
              <c:numCache>
                <c:formatCode>General</c:formatCode>
                <c:ptCount val="10"/>
                <c:pt idx="0">
                  <c:v>23</c:v>
                </c:pt>
                <c:pt idx="1">
                  <c:v>14</c:v>
                </c:pt>
                <c:pt idx="2">
                  <c:v>14</c:v>
                </c:pt>
                <c:pt idx="3">
                  <c:v>13</c:v>
                </c:pt>
                <c:pt idx="4">
                  <c:v>12</c:v>
                </c:pt>
                <c:pt idx="5">
                  <c:v>11</c:v>
                </c:pt>
                <c:pt idx="6">
                  <c:v>9</c:v>
                </c:pt>
                <c:pt idx="7">
                  <c:v>6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1F-4F30-90A6-536E79A67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Cambridge'!$L$17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Cambridge'!$K$18:$K$27</c:f>
              <c:strCache>
                <c:ptCount val="10"/>
                <c:pt idx="0">
                  <c:v>Blamire, MG</c:v>
                </c:pt>
                <c:pt idx="1">
                  <c:v>Colauto, F</c:v>
                </c:pt>
                <c:pt idx="2">
                  <c:v>Ortiz, WA</c:v>
                </c:pt>
                <c:pt idx="3">
                  <c:v>Johansen, TH</c:v>
                </c:pt>
                <c:pt idx="4">
                  <c:v>Abeliovich, H</c:v>
                </c:pt>
                <c:pt idx="5">
                  <c:v>Agostinis, P</c:v>
                </c:pt>
                <c:pt idx="6">
                  <c:v>ALCANTARA, NG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'Univ Cambridge'!$L$18:$L$27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A-4FFF-BBA1-7CE0D71BE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CSIC!$L$17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CSIC!$K$18:$K$27</c:f>
              <c:strCache>
                <c:ptCount val="10"/>
                <c:pt idx="0">
                  <c:v>Guisan, JM</c:v>
                </c:pt>
                <c:pt idx="1">
                  <c:v>Giordano, RLC</c:v>
                </c:pt>
                <c:pt idx="2">
                  <c:v>Fernandez-Lafuente, R</c:v>
                </c:pt>
                <c:pt idx="3">
                  <c:v>Sarmento, H</c:v>
                </c:pt>
                <c:pt idx="4">
                  <c:v>Tardioli, PW</c:v>
                </c:pt>
                <c:pt idx="5">
                  <c:v>Gasol, JM</c:v>
                </c:pt>
                <c:pt idx="6">
                  <c:v>Fierro, JLG</c:v>
                </c:pt>
                <c:pt idx="7">
                  <c:v>Duran, A</c:v>
                </c:pt>
                <c:pt idx="8">
                  <c:v>Mateo, C</c:v>
                </c:pt>
                <c:pt idx="9">
                  <c:v>Botta, WJ</c:v>
                </c:pt>
              </c:strCache>
            </c:strRef>
          </c:cat>
          <c:val>
            <c:numRef>
              <c:f>CSIC!$L$18:$L$27</c:f>
              <c:numCache>
                <c:formatCode>General</c:formatCode>
                <c:ptCount val="10"/>
                <c:pt idx="0">
                  <c:v>16</c:v>
                </c:pt>
                <c:pt idx="1">
                  <c:v>12</c:v>
                </c:pt>
                <c:pt idx="2">
                  <c:v>10</c:v>
                </c:pt>
                <c:pt idx="3">
                  <c:v>9</c:v>
                </c:pt>
                <c:pt idx="4">
                  <c:v>9</c:v>
                </c:pt>
                <c:pt idx="5">
                  <c:v>8</c:v>
                </c:pt>
                <c:pt idx="6">
                  <c:v>6</c:v>
                </c:pt>
                <c:pt idx="7">
                  <c:v>5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BE-400E-B182-48019CA4B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Sheffield'!$B$18:$B$27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Sheffield'!$C$18:$C$27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6-468F-A985-88CEECA1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Valencia'!$B$18:$B$27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Valencia'!$C$18:$C$27</c:f>
              <c:numCache>
                <c:formatCode>General</c:formatCode>
                <c:ptCount val="10"/>
                <c:pt idx="0">
                  <c:v>7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F1-404C-8D17-0810072383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science &amp; technology - other topics</c:v>
                </c:pt>
                <c:pt idx="3">
                  <c:v>agriculture</c:v>
                </c:pt>
                <c:pt idx="4">
                  <c:v>astronomy &amp; astrophysics</c:v>
                </c:pt>
                <c:pt idx="5">
                  <c:v>business &amp; economics</c:v>
                </c:pt>
                <c:pt idx="6">
                  <c:v>cell biology</c:v>
                </c:pt>
                <c:pt idx="7">
                  <c:v>engineering</c:v>
                </c:pt>
                <c:pt idx="8">
                  <c:v>environmental sciences &amp; ecology</c:v>
                </c:pt>
                <c:pt idx="9">
                  <c:v>microbiology</c:v>
                </c:pt>
              </c:strCache>
            </c:strRef>
          </c:cat>
          <c:val>
            <c:numRef>
              <c:f>'Univ Sheffield'!$H$18:$H$27</c:f>
              <c:numCache>
                <c:formatCode>General</c:formatCode>
                <c:ptCount val="10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1-4CCD-A775-4C054024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Valencia'!$G$18:$G$27</c:f>
              <c:strCache>
                <c:ptCount val="10"/>
                <c:pt idx="0">
                  <c:v>mathematics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physics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agriculture</c:v>
                </c:pt>
                <c:pt idx="7">
                  <c:v>biochemistry &amp; molecular biology</c:v>
                </c:pt>
                <c:pt idx="8">
                  <c:v>cell biology</c:v>
                </c:pt>
                <c:pt idx="9">
                  <c:v>endocrinology &amp; metabolism</c:v>
                </c:pt>
              </c:strCache>
            </c:strRef>
          </c:cat>
          <c:val>
            <c:numRef>
              <c:f>'Univ Valencia'!$H$18:$H$27</c:f>
              <c:numCache>
                <c:formatCode>General</c:formatCode>
                <c:ptCount val="10"/>
                <c:pt idx="0">
                  <c:v>15</c:v>
                </c:pt>
                <c:pt idx="1">
                  <c:v>9</c:v>
                </c:pt>
                <c:pt idx="2">
                  <c:v>9</c:v>
                </c:pt>
                <c:pt idx="3">
                  <c:v>6</c:v>
                </c:pt>
                <c:pt idx="4">
                  <c:v>5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A-477A-9C58-31587F6DF7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Sheffield'!$L$17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Sheffield'!$K$18:$K$27</c:f>
              <c:strCache>
                <c:ptCount val="10"/>
                <c:pt idx="0">
                  <c:v>Gobato, YG</c:v>
                </c:pt>
                <c:pt idx="1">
                  <c:v>Henini, M</c:v>
                </c:pt>
                <c:pt idx="2">
                  <c:v>Brasil, MJSP</c:v>
                </c:pt>
                <c:pt idx="3">
                  <c:v>Marques, GE</c:v>
                </c:pt>
                <c:pt idx="4">
                  <c:v>Galeti, HVA</c:v>
                </c:pt>
                <c:pt idx="5">
                  <c:v>Lopez-Richard, V</c:v>
                </c:pt>
                <c:pt idx="6">
                  <c:v>Airey, RJ</c:v>
                </c:pt>
                <c:pt idx="7">
                  <c:v>de Carvalho, HB</c:v>
                </c:pt>
                <c:pt idx="8">
                  <c:v>dos Santos, LF</c:v>
                </c:pt>
                <c:pt idx="9">
                  <c:v>Hill, G</c:v>
                </c:pt>
              </c:strCache>
            </c:strRef>
          </c:cat>
          <c:val>
            <c:numRef>
              <c:f>'Univ Sheffield'!$L$18:$L$27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5-42BB-A315-A8FCC8041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Valencia'!$L$17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Valencia'!$K$18:$K$27</c:f>
              <c:strCache>
                <c:ptCount val="10"/>
                <c:pt idx="0">
                  <c:v>Gracia, L</c:v>
                </c:pt>
                <c:pt idx="1">
                  <c:v>Andres, J</c:v>
                </c:pt>
                <c:pt idx="2">
                  <c:v>LONGO, E</c:v>
                </c:pt>
                <c:pt idx="3">
                  <c:v>Nuno-Ballesteros, JJ</c:v>
                </c:pt>
                <c:pt idx="4">
                  <c:v>Tomazella, JN</c:v>
                </c:pt>
                <c:pt idx="5">
                  <c:v>Mochida, DKH</c:v>
                </c:pt>
                <c:pt idx="6">
                  <c:v>Orefice-Okamoto, B</c:v>
                </c:pt>
                <c:pt idx="7">
                  <c:v>Ruas, MAS</c:v>
                </c:pt>
                <c:pt idx="8">
                  <c:v>Ament, DAH</c:v>
                </c:pt>
                <c:pt idx="9">
                  <c:v>Assis, M</c:v>
                </c:pt>
              </c:strCache>
            </c:strRef>
          </c:cat>
          <c:val>
            <c:numRef>
              <c:f>'Univ Valencia'!$L$18:$L$27</c:f>
              <c:numCache>
                <c:formatCode>General</c:formatCode>
                <c:ptCount val="10"/>
                <c:pt idx="0">
                  <c:v>10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7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40-4EDD-8155-C99CD223B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KEW!$B$18:$B$27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KEW!$C$18:$C$27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7-47AE-844E-449732E7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14</c:v>
                </c:pt>
                <c:pt idx="1">
                  <c:v>60</c:v>
                </c:pt>
                <c:pt idx="2">
                  <c:v>52</c:v>
                </c:pt>
                <c:pt idx="3">
                  <c:v>38</c:v>
                </c:pt>
                <c:pt idx="4">
                  <c:v>36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11</c:v>
                </c:pt>
                <c:pt idx="9">
                  <c:v>14</c:v>
                </c:pt>
                <c:pt idx="10">
                  <c:v>12</c:v>
                </c:pt>
                <c:pt idx="11">
                  <c:v>10</c:v>
                </c:pt>
                <c:pt idx="12">
                  <c:v>6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4</c:v>
                </c:pt>
                <c:pt idx="17">
                  <c:v>5</c:v>
                </c:pt>
                <c:pt idx="18">
                  <c:v>5</c:v>
                </c:pt>
                <c:pt idx="19">
                  <c:v>8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  <c:pt idx="30">
                  <c:v>1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0-45AF-A061-D0709AA2FB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UAB!$B$18:$B$27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UAB!$C$18:$C$27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1</c:v>
                </c:pt>
                <c:pt idx="5">
                  <c:v>7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B8-47A2-90AD-477C1B6C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KEW!$G$18:$G$22</c:f>
              <c:strCache>
                <c:ptCount val="5"/>
                <c:pt idx="0">
                  <c:v>plant sciences</c:v>
                </c:pt>
                <c:pt idx="1">
                  <c:v>evolutionary biology</c:v>
                </c:pt>
                <c:pt idx="2">
                  <c:v>biochemistry &amp; molecular biology</c:v>
                </c:pt>
                <c:pt idx="3">
                  <c:v>genetics &amp; heredity</c:v>
                </c:pt>
                <c:pt idx="4">
                  <c:v>environmental sciences &amp; ecology</c:v>
                </c:pt>
              </c:strCache>
            </c:strRef>
          </c:cat>
          <c:val>
            <c:numRef>
              <c:f>KEW!$H$18:$H$22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F-46DD-943C-FF0AABA45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UAB!$G$18:$G$22</c:f>
              <c:strCache>
                <c:ptCount val="5"/>
                <c:pt idx="0">
                  <c:v>chemistry</c:v>
                </c:pt>
                <c:pt idx="1">
                  <c:v>mathematics</c:v>
                </c:pt>
                <c:pt idx="2">
                  <c:v>physics</c:v>
                </c:pt>
                <c:pt idx="3">
                  <c:v>science &amp; technology - other topics</c:v>
                </c:pt>
                <c:pt idx="4">
                  <c:v>materials science</c:v>
                </c:pt>
              </c:strCache>
            </c:strRef>
          </c:cat>
          <c:val>
            <c:numRef>
              <c:f>UAB!$H$18:$H$22</c:f>
              <c:numCache>
                <c:formatCode>General</c:formatCode>
                <c:ptCount val="5"/>
                <c:pt idx="0">
                  <c:v>7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3D-473A-BFBC-4217EE1FD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KEW!$L$17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KEW!$K$18:$K$27</c:f>
              <c:strCache>
                <c:ptCount val="10"/>
                <c:pt idx="0">
                  <c:v>Lucas, E</c:v>
                </c:pt>
                <c:pt idx="1">
                  <c:v>Mazine, FF</c:v>
                </c:pt>
                <c:pt idx="2">
                  <c:v>Santos, MF</c:v>
                </c:pt>
                <c:pt idx="3">
                  <c:v>Zappi, DC</c:v>
                </c:pt>
                <c:pt idx="4">
                  <c:v>FOREST, F</c:v>
                </c:pt>
                <c:pt idx="5">
                  <c:v>Lucas, EJ</c:v>
                </c:pt>
                <c:pt idx="6">
                  <c:v>Moraes, EM</c:v>
                </c:pt>
                <c:pt idx="7">
                  <c:v>Taylor, NP</c:v>
                </c:pt>
                <c:pt idx="8">
                  <c:v>Prenner, G</c:v>
                </c:pt>
                <c:pt idx="9">
                  <c:v>Sano, PT</c:v>
                </c:pt>
              </c:strCache>
            </c:strRef>
          </c:cat>
          <c:val>
            <c:numRef>
              <c:f>KEW!$L$18:$L$27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8-49D0-A83E-2734A034F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UAB!$L$17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UAB!$K$18:$K$27</c:f>
              <c:strCache>
                <c:ptCount val="10"/>
                <c:pt idx="0">
                  <c:v>Llibre, J</c:v>
                </c:pt>
                <c:pt idx="1">
                  <c:v>Baro, MD</c:v>
                </c:pt>
                <c:pt idx="2">
                  <c:v>Mereu, AC</c:v>
                </c:pt>
                <c:pt idx="3">
                  <c:v>Sort, J</c:v>
                </c:pt>
                <c:pt idx="4">
                  <c:v>Alonso, J</c:v>
                </c:pt>
                <c:pt idx="5">
                  <c:v>Barbassa, AP</c:v>
                </c:pt>
                <c:pt idx="6">
                  <c:v>Bolfarini, C</c:v>
                </c:pt>
                <c:pt idx="7">
                  <c:v>Botta, WJ</c:v>
                </c:pt>
                <c:pt idx="8">
                  <c:v>Braun, F</c:v>
                </c:pt>
                <c:pt idx="9">
                  <c:v>Gabarrell, X</c:v>
                </c:pt>
              </c:strCache>
            </c:strRef>
          </c:cat>
          <c:val>
            <c:numRef>
              <c:f>UAB!$L$18:$L$27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1-4C1D-A4CC-25CEA1A14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Manchester'!$B$18:$B$27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Manchester'!$C$18:$C$27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7C-4F77-B473-69B30FF8B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Cádiz'!$B$18:$B$27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Cádiz'!$C$18:$C$27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0</c:v>
                </c:pt>
                <c:pt idx="8">
                  <c:v>2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1A-49C9-A81A-2C8981377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Manchester'!$G$18:$G$27</c:f>
              <c:strCache>
                <c:ptCount val="10"/>
                <c:pt idx="0">
                  <c:v>materials science</c:v>
                </c:pt>
                <c:pt idx="1">
                  <c:v>mathematics</c:v>
                </c:pt>
                <c:pt idx="2">
                  <c:v>polymer science</c:v>
                </c:pt>
                <c:pt idx="3">
                  <c:v>computer science</c:v>
                </c:pt>
                <c:pt idx="4">
                  <c:v>business &amp; economics</c:v>
                </c:pt>
                <c:pt idx="5">
                  <c:v>cell biology</c:v>
                </c:pt>
                <c:pt idx="6">
                  <c:v>electrochemistry</c:v>
                </c:pt>
                <c:pt idx="7">
                  <c:v>environmental sciences &amp; ecology</c:v>
                </c:pt>
                <c:pt idx="8">
                  <c:v>evolutionary biology</c:v>
                </c:pt>
                <c:pt idx="9">
                  <c:v>health care sciences &amp; services</c:v>
                </c:pt>
              </c:strCache>
            </c:strRef>
          </c:cat>
          <c:val>
            <c:numRef>
              <c:f>'Univ Manchester'!$H$18:$H$27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E-472B-83DF-58F4A9EDE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Cádiz'!$G$18:$G$27</c:f>
              <c:strCache>
                <c:ptCount val="10"/>
                <c:pt idx="0">
                  <c:v>environmental sciences &amp; ecology</c:v>
                </c:pt>
                <c:pt idx="1">
                  <c:v>toxicology</c:v>
                </c:pt>
                <c:pt idx="2">
                  <c:v>chemistry</c:v>
                </c:pt>
                <c:pt idx="3">
                  <c:v>plant sciences</c:v>
                </c:pt>
                <c:pt idx="4">
                  <c:v>biochemistry &amp; molecular biology</c:v>
                </c:pt>
                <c:pt idx="5">
                  <c:v>marine &amp; freshwater biology</c:v>
                </c:pt>
                <c:pt idx="6">
                  <c:v>pharmacology &amp; pharmacy</c:v>
                </c:pt>
                <c:pt idx="7">
                  <c:v>agriculture</c:v>
                </c:pt>
                <c:pt idx="8">
                  <c:v>developmental biology</c:v>
                </c:pt>
                <c:pt idx="9">
                  <c:v>acoustics</c:v>
                </c:pt>
              </c:strCache>
            </c:strRef>
          </c:cat>
          <c:val>
            <c:numRef>
              <c:f>'Univ Cádiz'!$H$18:$H$27</c:f>
              <c:numCache>
                <c:formatCode>General</c:formatCode>
                <c:ptCount val="10"/>
                <c:pt idx="0">
                  <c:v>8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1C-43C2-833B-A4B6FC4F9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Manchester'!$L$17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Manchester'!$K$18:$K$27</c:f>
              <c:strCache>
                <c:ptCount val="10"/>
                <c:pt idx="0">
                  <c:v>dos Santos, WN</c:v>
                </c:pt>
                <c:pt idx="1">
                  <c:v>Nadarajah, S</c:v>
                </c:pt>
                <c:pt idx="2">
                  <c:v>Rocha, R</c:v>
                </c:pt>
                <c:pt idx="3">
                  <c:v>Taylor, R</c:v>
                </c:pt>
                <c:pt idx="4">
                  <c:v>Louzada, F</c:v>
                </c:pt>
                <c:pt idx="5">
                  <c:v>Mummery, P</c:v>
                </c:pt>
                <c:pt idx="6">
                  <c:v>Tomazella, V</c:v>
                </c:pt>
                <c:pt idx="7">
                  <c:v>Wallwork, A</c:v>
                </c:pt>
                <c:pt idx="8">
                  <c:v>Baldo, JB</c:v>
                </c:pt>
                <c:pt idx="9">
                  <c:v>Abdalla, FC</c:v>
                </c:pt>
              </c:strCache>
            </c:strRef>
          </c:cat>
          <c:val>
            <c:numRef>
              <c:f>'Univ Manchester'!$L$18:$L$27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0-40B5-80C0-AB37C19F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22</c:v>
                </c:pt>
                <c:pt idx="1">
                  <c:v>57</c:v>
                </c:pt>
                <c:pt idx="2">
                  <c:v>58</c:v>
                </c:pt>
                <c:pt idx="3">
                  <c:v>46</c:v>
                </c:pt>
                <c:pt idx="4">
                  <c:v>41</c:v>
                </c:pt>
                <c:pt idx="5">
                  <c:v>34</c:v>
                </c:pt>
                <c:pt idx="6">
                  <c:v>28</c:v>
                </c:pt>
                <c:pt idx="7">
                  <c:v>34</c:v>
                </c:pt>
                <c:pt idx="8">
                  <c:v>11</c:v>
                </c:pt>
                <c:pt idx="9">
                  <c:v>16</c:v>
                </c:pt>
                <c:pt idx="10">
                  <c:v>17</c:v>
                </c:pt>
                <c:pt idx="11">
                  <c:v>8</c:v>
                </c:pt>
                <c:pt idx="12">
                  <c:v>4</c:v>
                </c:pt>
                <c:pt idx="13">
                  <c:v>9</c:v>
                </c:pt>
                <c:pt idx="14">
                  <c:v>10</c:v>
                </c:pt>
                <c:pt idx="15">
                  <c:v>14</c:v>
                </c:pt>
                <c:pt idx="16">
                  <c:v>8</c:v>
                </c:pt>
                <c:pt idx="17">
                  <c:v>13</c:v>
                </c:pt>
                <c:pt idx="18">
                  <c:v>13</c:v>
                </c:pt>
                <c:pt idx="19">
                  <c:v>9</c:v>
                </c:pt>
                <c:pt idx="20">
                  <c:v>7</c:v>
                </c:pt>
                <c:pt idx="21">
                  <c:v>6</c:v>
                </c:pt>
                <c:pt idx="22">
                  <c:v>4</c:v>
                </c:pt>
                <c:pt idx="23">
                  <c:v>2</c:v>
                </c:pt>
                <c:pt idx="24">
                  <c:v>1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C0-4C53-A0F7-E8238EC0F6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Cádiz'!$L$17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Cádiz'!$K$18:$K$27</c:f>
              <c:strCache>
                <c:ptCount val="10"/>
                <c:pt idx="0">
                  <c:v>Gualtieri, SCJ</c:v>
                </c:pt>
                <c:pt idx="1">
                  <c:v>Molinillo, JMG</c:v>
                </c:pt>
                <c:pt idx="2">
                  <c:v>Choueri, RB</c:v>
                </c:pt>
                <c:pt idx="3">
                  <c:v>Macias, FA</c:v>
                </c:pt>
                <c:pt idx="4">
                  <c:v>Varela, RM</c:v>
                </c:pt>
                <c:pt idx="5">
                  <c:v>Cesar, A</c:v>
                </c:pt>
                <c:pt idx="6">
                  <c:v>MOZETO, AA</c:v>
                </c:pt>
                <c:pt idx="7">
                  <c:v>Pereira, CDS</c:v>
                </c:pt>
                <c:pt idx="8">
                  <c:v>Torres, RJ</c:v>
                </c:pt>
                <c:pt idx="9">
                  <c:v>Abessa, DMS</c:v>
                </c:pt>
              </c:strCache>
            </c:strRef>
          </c:cat>
          <c:val>
            <c:numRef>
              <c:f>'Univ Cádiz'!$L$18:$L$27</c:f>
              <c:numCache>
                <c:formatCode>General</c:formatCode>
                <c:ptCount val="10"/>
                <c:pt idx="0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7E-4D01-89E5-2543B44B85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chemistry</c:v>
                </c:pt>
                <c:pt idx="3">
                  <c:v>engineering</c:v>
                </c:pt>
                <c:pt idx="4">
                  <c:v>plant sciences</c:v>
                </c:pt>
                <c:pt idx="5">
                  <c:v>environmental sciences &amp; ecology</c:v>
                </c:pt>
                <c:pt idx="6">
                  <c:v>biochemistry &amp; molecular biology</c:v>
                </c:pt>
                <c:pt idx="7">
                  <c:v>science &amp; technology - other topics</c:v>
                </c:pt>
                <c:pt idx="8">
                  <c:v>electrochemistry</c:v>
                </c:pt>
                <c:pt idx="9">
                  <c:v>operations research &amp; management science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63</c:v>
                </c:pt>
                <c:pt idx="1">
                  <c:v>59</c:v>
                </c:pt>
                <c:pt idx="2">
                  <c:v>58</c:v>
                </c:pt>
                <c:pt idx="3">
                  <c:v>34</c:v>
                </c:pt>
                <c:pt idx="4">
                  <c:v>29</c:v>
                </c:pt>
                <c:pt idx="5">
                  <c:v>28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B-4AFE-8052-88058FB07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chemistry</c:v>
                </c:pt>
                <c:pt idx="1">
                  <c:v>materials science</c:v>
                </c:pt>
                <c:pt idx="2">
                  <c:v>physics</c:v>
                </c:pt>
                <c:pt idx="3">
                  <c:v>science &amp; technology - other topics</c:v>
                </c:pt>
                <c:pt idx="4">
                  <c:v>engineering</c:v>
                </c:pt>
                <c:pt idx="5">
                  <c:v>environmental sciences &amp; ecology</c:v>
                </c:pt>
                <c:pt idx="6">
                  <c:v>mathematics</c:v>
                </c:pt>
                <c:pt idx="7">
                  <c:v>biochemistry &amp; molecular biology</c:v>
                </c:pt>
                <c:pt idx="8">
                  <c:v>biotechnology &amp; applied microbiology</c:v>
                </c:pt>
                <c:pt idx="9">
                  <c:v>metallurgy &amp; metallurgical engineering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164</c:v>
                </c:pt>
                <c:pt idx="1">
                  <c:v>95</c:v>
                </c:pt>
                <c:pt idx="2">
                  <c:v>86</c:v>
                </c:pt>
                <c:pt idx="3">
                  <c:v>50</c:v>
                </c:pt>
                <c:pt idx="4">
                  <c:v>37</c:v>
                </c:pt>
                <c:pt idx="5">
                  <c:v>37</c:v>
                </c:pt>
                <c:pt idx="6">
                  <c:v>27</c:v>
                </c:pt>
                <c:pt idx="7">
                  <c:v>24</c:v>
                </c:pt>
                <c:pt idx="8">
                  <c:v>17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8-4A5D-B930-EB64B5EA6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simulation</c:v>
                </c:pt>
                <c:pt idx="2">
                  <c:v>spintronics</c:v>
                </c:pt>
                <c:pt idx="3">
                  <c:v>workload control</c:v>
                </c:pt>
                <c:pt idx="4">
                  <c:v>mice</c:v>
                </c:pt>
                <c:pt idx="5">
                  <c:v>taxonomy</c:v>
                </c:pt>
                <c:pt idx="6">
                  <c:v>water splitting</c:v>
                </c:pt>
                <c:pt idx="7">
                  <c:v>anxiety</c:v>
                </c:pt>
                <c:pt idx="8">
                  <c:v>brazil</c:v>
                </c:pt>
                <c:pt idx="9">
                  <c:v>elevated plus-maze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9-4EFC-AAC1-5BF55332B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allelopathy</c:v>
                </c:pt>
                <c:pt idx="2">
                  <c:v>morphology</c:v>
                </c:pt>
                <c:pt idx="3">
                  <c:v>cerrado</c:v>
                </c:pt>
                <c:pt idx="4">
                  <c:v>rehabilitation</c:v>
                </c:pt>
                <c:pt idx="5">
                  <c:v>wulff construction</c:v>
                </c:pt>
                <c:pt idx="6">
                  <c:v>density functional calculations</c:v>
                </c:pt>
                <c:pt idx="7">
                  <c:v>photocatalysis</c:v>
                </c:pt>
                <c:pt idx="8">
                  <c:v>ab initio</c:v>
                </c:pt>
                <c:pt idx="9">
                  <c:v>brazil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14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F3-46CB-A408-150D5BA78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Nottingham</c:v>
                </c:pt>
                <c:pt idx="1">
                  <c:v>University of Cambridge</c:v>
                </c:pt>
                <c:pt idx="2">
                  <c:v>University of Sheffield</c:v>
                </c:pt>
                <c:pt idx="3">
                  <c:v>Royal Botanic Gardens (KEW)</c:v>
                </c:pt>
                <c:pt idx="4">
                  <c:v>University of Manchester</c:v>
                </c:pt>
                <c:pt idx="5">
                  <c:v>Lancaster University</c:v>
                </c:pt>
                <c:pt idx="6">
                  <c:v>Manchester Metropolitan University (MMU)</c:v>
                </c:pt>
                <c:pt idx="7">
                  <c:v>University of Oxford</c:v>
                </c:pt>
                <c:pt idx="8">
                  <c:v>University of Bath</c:v>
                </c:pt>
                <c:pt idx="9">
                  <c:v>University of Birmingham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44</c:v>
                </c:pt>
                <c:pt idx="1">
                  <c:v>21</c:v>
                </c:pt>
                <c:pt idx="2">
                  <c:v>20</c:v>
                </c:pt>
                <c:pt idx="3">
                  <c:v>19</c:v>
                </c:pt>
                <c:pt idx="4">
                  <c:v>19</c:v>
                </c:pt>
                <c:pt idx="5">
                  <c:v>18</c:v>
                </c:pt>
                <c:pt idx="6">
                  <c:v>16</c:v>
                </c:pt>
                <c:pt idx="7">
                  <c:v>16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D4-4761-AD45-3E31D017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25/04/2018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18.264 </a:t>
            </a:r>
            <a:r>
              <a:rPr lang="pt-BR" sz="2000" dirty="0" err="1">
                <a:latin typeface="Open Sans" panose="020B0606030504020204"/>
              </a:rPr>
              <a:t>papers</a:t>
            </a:r>
            <a:r>
              <a:rPr lang="pt-BR" sz="2000" dirty="0">
                <a:latin typeface="Open Sans" panose="020B0606030504020204"/>
              </a:rPr>
              <a:t> (25/04/2018)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OG=(universidade federal de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) </a:t>
            </a:r>
            <a:r>
              <a:rPr lang="pt-BR" sz="2000" dirty="0" err="1">
                <a:latin typeface="Open Sans" panose="020B0606030504020204"/>
              </a:rPr>
              <a:t>or</a:t>
            </a:r>
            <a:r>
              <a:rPr lang="pt-BR" sz="2000" dirty="0">
                <a:latin typeface="Open Sans" panose="020B0606030504020204"/>
              </a:rPr>
              <a:t> OO=(</a:t>
            </a:r>
            <a:r>
              <a:rPr lang="pt-BR" sz="2000" dirty="0" err="1">
                <a:latin typeface="Open Sans" panose="020B0606030504020204"/>
              </a:rPr>
              <a:t>desufscar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fundacao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soa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314BA-8109-41B7-8793-180A6E1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Superior de Investigaciones</a:t>
            </a:r>
            <a:br>
              <a:rPr lang="es-ES" dirty="0"/>
            </a:br>
            <a:r>
              <a:rPr lang="es-ES" dirty="0"/>
              <a:t>Científicas (CSIC)</a:t>
            </a:r>
            <a:r>
              <a:rPr lang="pt-BR" dirty="0"/>
              <a:t>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3967"/>
              </p:ext>
            </p:extLst>
          </p:nvPr>
        </p:nvGraphicFramePr>
        <p:xfrm>
          <a:off x="829344" y="883518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083438"/>
              </p:ext>
            </p:extLst>
          </p:nvPr>
        </p:nvGraphicFramePr>
        <p:xfrm>
          <a:off x="829342" y="883517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09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8C612-CCCE-4044-B07B-6BF31B4C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Superior de Investigaciones</a:t>
            </a:r>
            <a:br>
              <a:rPr lang="es-ES" dirty="0"/>
            </a:br>
            <a:r>
              <a:rPr lang="es-ES" dirty="0"/>
              <a:t>Científicas (CSIC)</a:t>
            </a:r>
            <a:r>
              <a:rPr lang="pt-BR" dirty="0"/>
              <a:t>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10159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491663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95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B3F9D-B345-4594-AA58-D91E54A5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Superior de Investigaciones</a:t>
            </a:r>
            <a:br>
              <a:rPr lang="es-ES" dirty="0"/>
            </a:br>
            <a:r>
              <a:rPr lang="es-ES" dirty="0"/>
              <a:t>Científicas (CSIC)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91697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747669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89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923018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4C56218F-5972-4543-8CF7-4D784619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Valencia (UV),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492304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879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66084"/>
              </p:ext>
            </p:extLst>
          </p:nvPr>
        </p:nvGraphicFramePr>
        <p:xfrm>
          <a:off x="829344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>
            <a:extLst>
              <a:ext uri="{FF2B5EF4-FFF2-40B4-BE49-F238E27FC236}">
                <a16:creationId xmlns:a16="http://schemas.microsoft.com/office/drawing/2014/main" id="{30C744A0-B50F-487E-BDC5-7BC538AC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Valencia (UV), 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3313561"/>
              </p:ext>
            </p:extLst>
          </p:nvPr>
        </p:nvGraphicFramePr>
        <p:xfrm>
          <a:off x="829342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53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FCA6A-CC0E-4454-A823-9CC8677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Valencia (UV),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07556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9868118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084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50AD0-7E3A-489D-BE9A-284242DF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(UAB),</a:t>
            </a:r>
            <a:br>
              <a:rPr lang="pt-BR" dirty="0"/>
            </a:br>
            <a:r>
              <a:rPr lang="pt-BR" dirty="0"/>
              <a:t>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12638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878853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46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(UAB),</a:t>
            </a:r>
            <a:br>
              <a:rPr lang="pt-BR" dirty="0"/>
            </a:b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542993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442785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1244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(UAB),</a:t>
            </a:r>
            <a:br>
              <a:rPr lang="pt-BR" dirty="0"/>
            </a:br>
            <a:r>
              <a:rPr lang="pt-BR" dirty="0"/>
              <a:t>por autor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F4E4DF3-3720-4870-AE1C-EA6B2498E7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1632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D5C8532-9585-4256-AA43-B9FF5DC5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2990988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067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DC800-96BA-41CE-8DDD-838C9BF2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Universidade de Cádiz (UCA),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916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3246097"/>
              </p:ext>
            </p:extLst>
          </p:nvPr>
        </p:nvGraphicFramePr>
        <p:xfrm>
          <a:off x="829341" y="883519"/>
          <a:ext cx="10533313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50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26620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CF426-FC3D-4494-B70D-02C8AEBF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Universidade de Cádiz (UCA),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45062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5374094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668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AADE9-3DF9-46F0-9B92-E0602DFA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Universidade de Cádiz (UCA),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242474"/>
              </p:ext>
            </p:extLst>
          </p:nvPr>
        </p:nvGraphicFramePr>
        <p:xfrm>
          <a:off x="829341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109316"/>
              </p:ext>
            </p:extLst>
          </p:nvPr>
        </p:nvGraphicFramePr>
        <p:xfrm>
          <a:off x="825795" y="883519"/>
          <a:ext cx="10536863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781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Janine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Massarin</a:t>
            </a:r>
            <a:r>
              <a:rPr lang="pt-BR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Figueiredo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Espanha,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025204"/>
              </p:ext>
            </p:extLst>
          </p:nvPr>
        </p:nvGraphicFramePr>
        <p:xfrm>
          <a:off x="829343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131127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Espanha, por área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9FA9709-98BC-4FC2-AC16-11EE6C050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96649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9D5F37-3331-4AD4-9336-4DF0E56FF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0120904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664557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Espanha, por palavra-chave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472152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Espanha,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58801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792071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9342-3797-4807-BB3D-A2B8F700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856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161361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96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6DCEA-2503-4FEC-89B9-EA49385C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7521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006125"/>
              </p:ext>
            </p:extLst>
          </p:nvPr>
        </p:nvGraphicFramePr>
        <p:xfrm>
          <a:off x="829342" y="883519"/>
          <a:ext cx="1045180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42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2EB4D-8D3A-4A99-B829-C415F8D8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3702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231016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9408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</TotalTime>
  <Words>392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Espanha, por ano</vt:lpstr>
      <vt:lpstr>Publicações da UFSCar em colaboração com instituições da Espanha, por área</vt:lpstr>
      <vt:lpstr>Publicações da UFSCar em colaboração com instituições da Espanha, por palavra-chave</vt:lpstr>
      <vt:lpstr>Publicações da UFSCar em colaboração com instituições da Espanha, por instituição</vt:lpstr>
      <vt:lpstr>Publicações da UFSCar em colaboração com Universitat Jaume I (UJI), por ano</vt:lpstr>
      <vt:lpstr>Publicações da UFSCar em colaboração com Universitat Jaume I (UJI), por área</vt:lpstr>
      <vt:lpstr>Publicações da UFSCar em colaboração com Universitat Jaume I (UJI), por autor</vt:lpstr>
      <vt:lpstr>Publicações da UFSCar em colaboração com Consejo Superior de Investigaciones Científicas (CSIC), por ano</vt:lpstr>
      <vt:lpstr>Publicações da UFSCar em colaboração com Consejo Superior de Investigaciones Científicas (CSIC), por área</vt:lpstr>
      <vt:lpstr>Publicações da UFSCar em colaboração com Consejo Superior de Investigaciones Científicas (CSIC), por autor</vt:lpstr>
      <vt:lpstr>Publicações da UFSCar em colaboração com Universidad de Valencia (UV), por ano</vt:lpstr>
      <vt:lpstr>Publicações da UFSCar em colaboração com Universidad de Valencia (UV), por área</vt:lpstr>
      <vt:lpstr>Publicações da UFSCar em colaboração com Universidad de Valencia (UV), por autor</vt:lpstr>
      <vt:lpstr>Publicações da UFSCar em colaboração com Universitat Autònoma de Barcelona (UAB), por ano</vt:lpstr>
      <vt:lpstr>Publicações da UFSCar em colaboração com Universitat Autònoma de Barcelona (UAB), por área</vt:lpstr>
      <vt:lpstr>Publicações da UFSCar em colaboração com Universitat Autònoma de Barcelona (UAB), por autor</vt:lpstr>
      <vt:lpstr>Publicações da UFSCar em colaboração com Universidade de Cádiz (UCA), por ano</vt:lpstr>
      <vt:lpstr>Publicações da UFSCar em colaboração com Universidade de Cádiz (UCA), por área</vt:lpstr>
      <vt:lpstr>Publicações da UFSCar em colaboração com Universidade de Cádiz (UCA),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Estagiário SPDI 1</cp:lastModifiedBy>
  <cp:revision>44</cp:revision>
  <dcterms:created xsi:type="dcterms:W3CDTF">2018-06-12T14:18:58Z</dcterms:created>
  <dcterms:modified xsi:type="dcterms:W3CDTF">2018-06-20T12:45:33Z</dcterms:modified>
</cp:coreProperties>
</file>